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76" r:id="rId6"/>
    <p:sldId id="269" r:id="rId7"/>
    <p:sldId id="275" r:id="rId8"/>
    <p:sldId id="277" r:id="rId9"/>
  </p:sldIdLst>
  <p:sldSz cx="12192000" cy="6858000"/>
  <p:notesSz cx="6735763" cy="9866313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6"/>
    <p:restoredTop sz="94665"/>
  </p:normalViewPr>
  <p:slideViewPr>
    <p:cSldViewPr snapToGrid="0">
      <p:cViewPr varScale="0">
        <p:scale>
          <a:sx n="100" d="100"/>
          <a:sy n="100" d="100"/>
        </p:scale>
        <p:origin x="29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8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9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0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1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2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5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6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70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93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63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116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139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208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slideLayout" Target="../slideLayouts/slideLayout1.xml" /><Relationship Id="rId6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slideLayout" Target="../slideLayouts/slideLayout1.xml" /><Relationship Id="rId5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image" Target="../media/image9.jpeg" /><Relationship Id="rId3" Type="http://schemas.openxmlformats.org/officeDocument/2006/relationships/slideLayout" Target="../slideLayouts/slideLayout1.xml" /><Relationship Id="rId4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0.jpeg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slideLayout" Target="../slideLayouts/slideLayout1.xml" /><Relationship Id="rId5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13.jpeg" /><Relationship Id="rId2" Type="http://schemas.openxmlformats.org/officeDocument/2006/relationships/image" Target="../media/image14.jpeg" /><Relationship Id="rId3" Type="http://schemas.openxmlformats.org/officeDocument/2006/relationships/slideLayout" Target="../slideLayouts/slideLayout1.xml" /><Relationship Id="rId4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5.jpeg" /><Relationship Id="rId2" Type="http://schemas.openxmlformats.org/officeDocument/2006/relationships/hyperlink" Target="https://www.tohoku-local-secret-tours.jp/" TargetMode="Externa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Relationship Id="rId5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715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図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48375" cy="3381375"/>
          </a:xfrm>
          <a:prstGeom prst="rect">
            <a:avLst/>
          </a:prstGeom>
        </p:spPr>
      </p:pic>
      <p:pic>
        <p:nvPicPr>
          <p:cNvPr id="1035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0"/>
            <a:ext cx="6048375" cy="3381375"/>
          </a:xfrm>
          <a:prstGeom prst="rect">
            <a:avLst/>
          </a:prstGeom>
        </p:spPr>
      </p:pic>
      <p:pic>
        <p:nvPicPr>
          <p:cNvPr id="1036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6625"/>
            <a:ext cx="6048375" cy="3381375"/>
          </a:xfrm>
          <a:prstGeom prst="rect">
            <a:avLst/>
          </a:prstGeom>
        </p:spPr>
      </p:pic>
      <p:pic>
        <p:nvPicPr>
          <p:cNvPr id="1037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476625"/>
            <a:ext cx="6048375" cy="3381375"/>
          </a:xfrm>
          <a:prstGeom prst="rect">
            <a:avLst/>
          </a:prstGeom>
        </p:spPr>
      </p:pic>
      <p:sp>
        <p:nvSpPr>
          <p:cNvPr id="1038" name="正方形/長方形 4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6000"/>
            </a:srgbClr>
          </a:solidFill>
          <a:ln w="0">
            <a:noFill/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9" name="正方形/長方形 5"/>
          <p:cNvSpPr>
            <a:spLocks noGrp="1"/>
          </p:cNvSpPr>
          <p:nvPr/>
        </p:nvSpPr>
        <p:spPr>
          <a:xfrm>
            <a:off x="685800" y="723900"/>
            <a:ext cx="6667500" cy="7620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4650" b="1">
                <a:solidFill>
                  <a:srgbClr val="FFFFFF"/>
                </a:solidFill>
              </a:defRPr>
            </a:pPr>
            <a:r>
              <a:rPr sz="4650" b="1" dirty="0">
                <a:solidFill>
                  <a:srgbClr val="FFFFFF"/>
                </a:solidFill>
              </a:rPr>
              <a:t>YAMATABI</a:t>
            </a:r>
          </a:p>
        </p:txBody>
      </p:sp>
      <p:sp>
        <p:nvSpPr>
          <p:cNvPr id="1040" name="正方形/長方形 6"/>
          <p:cNvSpPr>
            <a:spLocks noGrp="1"/>
          </p:cNvSpPr>
          <p:nvPr/>
        </p:nvSpPr>
        <p:spPr>
          <a:xfrm>
            <a:off x="723900" y="1562100"/>
            <a:ext cx="59055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950" b="1">
                <a:solidFill>
                  <a:srgbClr val="FFFFFF"/>
                </a:solidFill>
              </a:defRPr>
            </a:pPr>
            <a:r>
              <a:rPr sz="2700" b="1" dirty="0" err="1">
                <a:solidFill>
                  <a:srgbClr val="FFFFFF"/>
                </a:solidFill>
              </a:rPr>
              <a:t>福島・東北</a:t>
            </a:r>
            <a:r>
              <a:rPr sz="2700" b="1" dirty="0">
                <a:solidFill>
                  <a:srgbClr val="FFFFFF"/>
                </a:solidFill>
              </a:rPr>
              <a:t> </a:t>
            </a:r>
            <a:r>
              <a:rPr sz="2700" b="1" dirty="0" err="1">
                <a:solidFill>
                  <a:srgbClr val="FFFFFF"/>
                </a:solidFill>
              </a:rPr>
              <a:t>山岳旅遊</a:t>
            </a:r>
            <a:endParaRPr sz="2700" b="1" dirty="0">
              <a:solidFill>
                <a:srgbClr val="FFFFFF"/>
              </a:solidFill>
            </a:endParaRPr>
          </a:p>
        </p:txBody>
      </p:sp>
      <p:sp>
        <p:nvSpPr>
          <p:cNvPr id="1041" name="正方形/長方形 7"/>
          <p:cNvSpPr>
            <a:spLocks noGrp="1"/>
          </p:cNvSpPr>
          <p:nvPr/>
        </p:nvSpPr>
        <p:spPr>
          <a:xfrm>
            <a:off x="723899" y="4000500"/>
            <a:ext cx="6806453" cy="1066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100" b="1">
                <a:solidFill>
                  <a:srgbClr val="FFFFFF"/>
                </a:solidFill>
              </a:defRPr>
            </a:pPr>
            <a:r>
              <a:rPr sz="2700" b="1" dirty="0" err="1">
                <a:solidFill>
                  <a:srgbClr val="FFFFFF"/>
                </a:solidFill>
              </a:rPr>
              <a:t>走進山林，住進溫泉，遇見地方日本</a:t>
            </a:r>
            <a:r>
              <a:rPr sz="2700" b="1" dirty="0">
                <a:solidFill>
                  <a:srgbClr val="FFFFFF"/>
                </a:solidFill>
              </a:rPr>
              <a:t>。</a:t>
            </a:r>
          </a:p>
        </p:txBody>
      </p:sp>
      <p:sp>
        <p:nvSpPr>
          <p:cNvPr id="1042" name="角丸四角形 8"/>
          <p:cNvSpPr>
            <a:spLocks noGrp="1"/>
          </p:cNvSpPr>
          <p:nvPr/>
        </p:nvSpPr>
        <p:spPr>
          <a:xfrm>
            <a:off x="723900" y="5753100"/>
            <a:ext cx="1885950" cy="476250"/>
          </a:xfrm>
          <a:prstGeom prst="roundRect">
            <a:avLst>
              <a:gd name="adj" fmla="val 28000"/>
            </a:avLst>
          </a:prstGeom>
          <a:solidFill>
            <a:srgbClr val="FFFFFF">
              <a:alpha val="88000"/>
            </a:srgbClr>
          </a:solidFill>
          <a:ln w="9525">
            <a:solidFill>
              <a:srgbClr val="D6DDD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3" name="正方形/長方形 9"/>
          <p:cNvSpPr>
            <a:spLocks noGrp="1"/>
          </p:cNvSpPr>
          <p:nvPr/>
        </p:nvSpPr>
        <p:spPr>
          <a:xfrm>
            <a:off x="838200" y="5819775"/>
            <a:ext cx="16573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975" b="1">
                <a:solidFill>
                  <a:srgbClr val="173F39"/>
                </a:solidFill>
              </a:defRPr>
            </a:pPr>
            <a:endParaRPr sz="1600" b="1" dirty="0">
              <a:solidFill>
                <a:srgbClr val="173F39"/>
              </a:solidFill>
            </a:endParaRPr>
          </a:p>
        </p:txBody>
      </p:sp>
      <p:sp>
        <p:nvSpPr>
          <p:cNvPr id="1044" name="正方形/長方形 10"/>
          <p:cNvSpPr>
            <a:spLocks noGrp="1"/>
          </p:cNvSpPr>
          <p:nvPr/>
        </p:nvSpPr>
        <p:spPr>
          <a:xfrm>
            <a:off x="838200" y="5836584"/>
            <a:ext cx="1657350" cy="29751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900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殘雪與</a:t>
            </a:r>
            <a:r>
              <a:rPr lang="ja-JP" altLang="en-US" sz="1600" b="1" dirty="0">
                <a:solidFill>
                  <a:srgbClr val="68746F"/>
                </a:solidFill>
              </a:rPr>
              <a:t>櫻</a:t>
            </a:r>
            <a:r>
              <a:rPr sz="1600" b="1" dirty="0">
                <a:solidFill>
                  <a:srgbClr val="68746F"/>
                </a:solidFill>
              </a:rPr>
              <a:t>花</a:t>
            </a:r>
          </a:p>
        </p:txBody>
      </p:sp>
      <p:sp>
        <p:nvSpPr>
          <p:cNvPr id="1045" name="角丸四角形 11"/>
          <p:cNvSpPr>
            <a:spLocks noGrp="1"/>
          </p:cNvSpPr>
          <p:nvPr/>
        </p:nvSpPr>
        <p:spPr>
          <a:xfrm>
            <a:off x="2781300" y="5753100"/>
            <a:ext cx="1885950" cy="476250"/>
          </a:xfrm>
          <a:prstGeom prst="roundRect">
            <a:avLst>
              <a:gd name="adj" fmla="val 28000"/>
            </a:avLst>
          </a:prstGeom>
          <a:solidFill>
            <a:srgbClr val="FFFFFF">
              <a:alpha val="88000"/>
            </a:srgbClr>
          </a:solidFill>
          <a:ln w="9525">
            <a:solidFill>
              <a:srgbClr val="D6DDD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6" name="正方形/長方形 13"/>
          <p:cNvSpPr>
            <a:spLocks noGrp="1"/>
          </p:cNvSpPr>
          <p:nvPr/>
        </p:nvSpPr>
        <p:spPr>
          <a:xfrm>
            <a:off x="2895600" y="5841626"/>
            <a:ext cx="1657350" cy="46392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900" b="0">
                <a:solidFill>
                  <a:srgbClr val="68746F"/>
                </a:solidFill>
              </a:defRPr>
            </a:pPr>
            <a:r>
              <a:rPr sz="1600" b="1" dirty="0">
                <a:solidFill>
                  <a:srgbClr val="68746F"/>
                </a:solidFill>
              </a:rPr>
              <a:t>新</a:t>
            </a:r>
            <a:r>
              <a:rPr lang="ja-JP" altLang="en-US" sz="1600" b="1" dirty="0">
                <a:solidFill>
                  <a:srgbClr val="68746F"/>
                </a:solidFill>
              </a:rPr>
              <a:t>　</a:t>
            </a:r>
            <a:r>
              <a:rPr sz="1600" b="1" dirty="0">
                <a:solidFill>
                  <a:srgbClr val="68746F"/>
                </a:solidFill>
              </a:rPr>
              <a:t>綠</a:t>
            </a:r>
          </a:p>
        </p:txBody>
      </p:sp>
      <p:sp>
        <p:nvSpPr>
          <p:cNvPr id="1047" name="角丸四角形 14"/>
          <p:cNvSpPr>
            <a:spLocks noGrp="1"/>
          </p:cNvSpPr>
          <p:nvPr/>
        </p:nvSpPr>
        <p:spPr>
          <a:xfrm>
            <a:off x="4838700" y="5753100"/>
            <a:ext cx="1885950" cy="476250"/>
          </a:xfrm>
          <a:prstGeom prst="roundRect">
            <a:avLst>
              <a:gd name="adj" fmla="val 28000"/>
            </a:avLst>
          </a:prstGeom>
          <a:solidFill>
            <a:srgbClr val="FFFFFF">
              <a:alpha val="88000"/>
            </a:srgbClr>
          </a:solidFill>
          <a:ln w="9525">
            <a:solidFill>
              <a:srgbClr val="D6DDD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8" name="正方形/長方形 16"/>
          <p:cNvSpPr>
            <a:spLocks noGrp="1"/>
          </p:cNvSpPr>
          <p:nvPr/>
        </p:nvSpPr>
        <p:spPr>
          <a:xfrm>
            <a:off x="4953000" y="5836584"/>
            <a:ext cx="16573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900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紅葉與祭典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49" name="正方形/長方形 17"/>
          <p:cNvSpPr>
            <a:spLocks noGrp="1"/>
          </p:cNvSpPr>
          <p:nvPr/>
        </p:nvSpPr>
        <p:spPr>
          <a:xfrm>
            <a:off x="685800" y="6496050"/>
            <a:ext cx="34290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675" b="0">
                <a:solidFill>
                  <a:srgbClr val="68746F"/>
                </a:solidFill>
              </a:defRPr>
            </a:pPr>
            <a:r>
              <a:rPr sz="675" b="0">
                <a:solidFill>
                  <a:srgbClr val="68746F"/>
                </a:solidFill>
              </a:rPr>
              <a:t>YAMATABI | Fukushima, Tohoku | 01</a:t>
            </a:r>
          </a:p>
        </p:txBody>
      </p:sp>
      <p:sp>
        <p:nvSpPr>
          <p:cNvPr id="1050" name="正方形/長方形 18"/>
          <p:cNvSpPr>
            <a:spLocks noGrp="1"/>
          </p:cNvSpPr>
          <p:nvPr/>
        </p:nvSpPr>
        <p:spPr>
          <a:xfrm>
            <a:off x="4953000" y="6496050"/>
            <a:ext cx="65532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rgbClr val="68746F"/>
                </a:solidFill>
              </a:rPr>
              <a:t>写真: 提供 Google Photos album; 写真: 二本松市観光連盟</a:t>
            </a:r>
          </a:p>
        </p:txBody>
      </p:sp>
    </p:spTree>
    <p:extLst>
      <p:ext uri="{BB962C8B-B14F-4D97-AF65-F5344CB8AC3E}">
        <p14:creationId xmlns:p14="http://schemas.microsoft.com/office/powerpoint/2010/main" val="125895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2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正方形/長方形 2"/>
          <p:cNvSpPr>
            <a:spLocks noGrp="1"/>
          </p:cNvSpPr>
          <p:nvPr/>
        </p:nvSpPr>
        <p:spPr>
          <a:xfrm>
            <a:off x="215899" y="260350"/>
            <a:ext cx="6682441" cy="4762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950" b="1">
                <a:solidFill>
                  <a:srgbClr val="B98535"/>
                </a:solidFill>
              </a:defRPr>
            </a:pPr>
            <a:r>
              <a:rPr sz="2700" b="1" dirty="0" err="1">
                <a:solidFill>
                  <a:srgbClr val="B98535"/>
                </a:solidFill>
              </a:rPr>
              <a:t>從登山，走向認識一方土地的旅程</a:t>
            </a:r>
            <a:r>
              <a:rPr sz="2700" b="1" dirty="0">
                <a:solidFill>
                  <a:srgbClr val="B98535"/>
                </a:solidFill>
              </a:rPr>
              <a:t>。</a:t>
            </a:r>
          </a:p>
        </p:txBody>
      </p:sp>
      <p:sp>
        <p:nvSpPr>
          <p:cNvPr id="1057" name="正方形/長方形 4"/>
          <p:cNvSpPr>
            <a:spLocks noGrp="1"/>
          </p:cNvSpPr>
          <p:nvPr/>
        </p:nvSpPr>
        <p:spPr>
          <a:xfrm>
            <a:off x="238125" y="800100"/>
            <a:ext cx="10694334" cy="145716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350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不只追求登頂或完走，而是以山為入口，理解自然、文化、飲食、溫泉、信仰、歷史與生活</a:t>
            </a:r>
            <a:r>
              <a:rPr sz="1600" b="1" dirty="0">
                <a:solidFill>
                  <a:srgbClr val="68746F"/>
                </a:solidFill>
              </a:rPr>
              <a:t>。</a:t>
            </a:r>
            <a:endParaRPr lang="en-US" sz="1600" b="1" dirty="0">
              <a:solidFill>
                <a:srgbClr val="68746F"/>
              </a:solidFill>
            </a:endParaRPr>
          </a:p>
          <a:p>
            <a:pPr algn="l">
              <a:defRPr sz="1350" b="0">
                <a:solidFill>
                  <a:srgbClr val="68746F"/>
                </a:solidFill>
              </a:defRPr>
            </a:pPr>
            <a:endParaRPr lang="en-US" sz="1600" b="1" dirty="0">
              <a:solidFill>
                <a:srgbClr val="68746F"/>
              </a:solidFill>
            </a:endParaRPr>
          </a:p>
          <a:p>
            <a:pPr algn="l">
              <a:defRPr sz="1350" b="0">
                <a:solidFill>
                  <a:srgbClr val="68746F"/>
                </a:solidFill>
              </a:defRPr>
            </a:pPr>
            <a:r>
              <a:rPr lang="zh-TW" altLang="en-US" sz="1600" b="1" dirty="0">
                <a:solidFill>
                  <a:srgbClr val="68746F"/>
                </a:solidFill>
              </a:rPr>
              <a:t>在火山上行走，不只是觀看地形。這是一趟認識火山如何孕育溫泉、滋養水源、種植農作物、塑造信仰與聚落的旅程。</a:t>
            </a:r>
          </a:p>
          <a:p>
            <a:pPr algn="l">
              <a:defRPr sz="1350" b="0">
                <a:solidFill>
                  <a:srgbClr val="68746F"/>
                </a:solidFill>
              </a:defRPr>
            </a:pPr>
            <a:endParaRPr lang="en-US" altLang="zh-TW" sz="1600" b="1" dirty="0">
              <a:solidFill>
                <a:srgbClr val="68746F"/>
              </a:solidFill>
            </a:endParaRPr>
          </a:p>
          <a:p>
            <a:pPr algn="l">
              <a:defRPr sz="1350" b="0">
                <a:solidFill>
                  <a:srgbClr val="68746F"/>
                </a:solidFill>
              </a:defRPr>
            </a:pPr>
            <a:r>
              <a:rPr lang="zh-TW" altLang="en-US" sz="1600" b="1" dirty="0">
                <a:solidFill>
                  <a:schemeClr val="accent2"/>
                </a:solidFill>
              </a:rPr>
              <a:t>山不僅是目的地，更是深入了解這片土地的入口。</a:t>
            </a:r>
          </a:p>
          <a:p>
            <a:pPr algn="l">
              <a:defRPr sz="1350" b="0">
                <a:solidFill>
                  <a:srgbClr val="68746F"/>
                </a:solidFill>
              </a:defRPr>
            </a:pPr>
            <a:endParaRPr sz="1600" b="0" dirty="0">
              <a:solidFill>
                <a:srgbClr val="68746F"/>
              </a:solidFill>
            </a:endParaRPr>
          </a:p>
        </p:txBody>
      </p:sp>
      <p:sp>
        <p:nvSpPr>
          <p:cNvPr id="1058" name="正方形/長方形 15"/>
          <p:cNvSpPr>
            <a:spLocks noGrp="1"/>
          </p:cNvSpPr>
          <p:nvPr/>
        </p:nvSpPr>
        <p:spPr>
          <a:xfrm>
            <a:off x="26072" y="5931131"/>
            <a:ext cx="2546551" cy="47624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四季分明，商品主題清楚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59" name="正方形/長方形 16"/>
          <p:cNvSpPr>
            <a:spLocks noGrp="1"/>
          </p:cNvSpPr>
          <p:nvPr/>
        </p:nvSpPr>
        <p:spPr>
          <a:xfrm>
            <a:off x="3557119" y="5897559"/>
            <a:ext cx="2821640" cy="54338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火山景觀與天然溫泉相連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60" name="正方形/長方形 17"/>
          <p:cNvSpPr>
            <a:spLocks noGrp="1"/>
          </p:cNvSpPr>
          <p:nvPr/>
        </p:nvSpPr>
        <p:spPr>
          <a:xfrm>
            <a:off x="8411136" y="5897254"/>
            <a:ext cx="3363052" cy="476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相對不擁擠，更適合深度旅遊</a:t>
            </a:r>
            <a:endParaRPr sz="1600" b="1" dirty="0">
              <a:solidFill>
                <a:srgbClr val="68746F"/>
              </a:solidFill>
            </a:endParaRPr>
          </a:p>
        </p:txBody>
      </p:sp>
      <p:pic>
        <p:nvPicPr>
          <p:cNvPr id="1061" name="図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998" y="2709777"/>
            <a:ext cx="2348249" cy="3130635"/>
          </a:xfrm>
          <a:prstGeom prst="rect">
            <a:avLst/>
          </a:prstGeom>
        </p:spPr>
      </p:pic>
      <p:pic>
        <p:nvPicPr>
          <p:cNvPr id="1062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48" y="2709776"/>
            <a:ext cx="4695952" cy="3130635"/>
          </a:xfrm>
          <a:prstGeom prst="rect">
            <a:avLst/>
          </a:prstGeom>
        </p:spPr>
      </p:pic>
      <p:pic>
        <p:nvPicPr>
          <p:cNvPr id="106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23" y="2709777"/>
            <a:ext cx="4699049" cy="3130635"/>
          </a:xfrm>
          <a:prstGeom prst="rect">
            <a:avLst/>
          </a:prstGeom>
        </p:spPr>
      </p:pic>
      <p:sp>
        <p:nvSpPr>
          <p:cNvPr id="1064" name="正方形/長方形 103"/>
          <p:cNvSpPr>
            <a:spLocks noGrp="1"/>
          </p:cNvSpPr>
          <p:nvPr/>
        </p:nvSpPr>
        <p:spPr>
          <a:xfrm>
            <a:off x="10708912" y="5668961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bg1"/>
                </a:solidFill>
              </a:rPr>
              <a:t>照片提供　二本松市役所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065" name="正方形/長方形 104"/>
          <p:cNvSpPr>
            <a:spLocks noGrp="1"/>
          </p:cNvSpPr>
          <p:nvPr/>
        </p:nvSpPr>
        <p:spPr>
          <a:xfrm>
            <a:off x="1119160" y="5668961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bg1"/>
                </a:solidFill>
              </a:rPr>
              <a:t>照片提供　二本松市役所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066" name="正方形/長方形 105"/>
          <p:cNvSpPr>
            <a:spLocks noGrp="1"/>
          </p:cNvSpPr>
          <p:nvPr/>
        </p:nvSpPr>
        <p:spPr>
          <a:xfrm>
            <a:off x="5915585" y="5668961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tx1"/>
                </a:solidFill>
              </a:rPr>
              <a:t>照片提供　二本松市役所</a:t>
            </a: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3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正方形/長方形 11"/>
          <p:cNvSpPr>
            <a:spLocks noGrp="1"/>
          </p:cNvSpPr>
          <p:nvPr/>
        </p:nvSpPr>
        <p:spPr>
          <a:xfrm>
            <a:off x="6194150" y="1654395"/>
            <a:ext cx="5249939" cy="14021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00" b="0">
                <a:solidFill>
                  <a:srgbClr val="68746F"/>
                </a:solidFill>
              </a:defRPr>
            </a:pPr>
            <a:r>
              <a:rPr lang="ja-JP" altLang="en-US" sz="1600" b="1" dirty="0"/>
              <a:t>・</a:t>
            </a:r>
            <a:r>
              <a:rPr lang="zh-TW" altLang="en-US" sz="1600" b="1" dirty="0"/>
              <a:t>殘雪與雪鞋體驗</a:t>
            </a: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lang="en-US" altLang="ja-JP" sz="1600" b="1" dirty="0"/>
          </a:p>
          <a:p>
            <a:pPr algn="l">
              <a:defRPr sz="1200" b="0">
                <a:solidFill>
                  <a:srgbClr val="68746F"/>
                </a:solidFill>
              </a:defRPr>
            </a:pPr>
            <a:r>
              <a:rPr lang="ja-JP" altLang="en-US" sz="1600" b="1" dirty="0"/>
              <a:t>・賞櫻散步</a:t>
            </a: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lang="en-US" sz="1600" b="1" dirty="0"/>
          </a:p>
          <a:p>
            <a:pPr algn="l">
              <a:defRPr sz="1200" b="0">
                <a:solidFill>
                  <a:srgbClr val="68746F"/>
                </a:solidFill>
              </a:defRPr>
            </a:pPr>
            <a:r>
              <a:rPr lang="ja-JP" altLang="en-US" sz="1600" b="1" dirty="0"/>
              <a:t>・</a:t>
            </a:r>
            <a:r>
              <a:rPr lang="zh-TW" altLang="en-US" sz="1600" b="1" dirty="0"/>
              <a:t>溫泉、地酒與春季料理</a:t>
            </a:r>
            <a:endParaRPr lang="en-US" sz="1600" b="1" dirty="0"/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sz="1600" dirty="0"/>
          </a:p>
        </p:txBody>
      </p:sp>
      <p:sp>
        <p:nvSpPr>
          <p:cNvPr id="1073" name="正方形/長方形 14"/>
          <p:cNvSpPr>
            <a:spLocks noGrp="1"/>
          </p:cNvSpPr>
          <p:nvPr/>
        </p:nvSpPr>
        <p:spPr>
          <a:xfrm>
            <a:off x="9029700" y="904117"/>
            <a:ext cx="24765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00" b="1">
                <a:solidFill>
                  <a:srgbClr val="26322F"/>
                </a:solidFill>
              </a:defRPr>
            </a:pPr>
            <a:endParaRPr sz="1200" b="1" dirty="0">
              <a:solidFill>
                <a:srgbClr val="26322F"/>
              </a:solidFill>
            </a:endParaRPr>
          </a:p>
        </p:txBody>
      </p:sp>
      <p:sp>
        <p:nvSpPr>
          <p:cNvPr id="1074" name="角丸四角形 3"/>
          <p:cNvSpPr>
            <a:spLocks noGrp="1"/>
          </p:cNvSpPr>
          <p:nvPr/>
        </p:nvSpPr>
        <p:spPr>
          <a:xfrm>
            <a:off x="361950" y="4749800"/>
            <a:ext cx="993774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２日目</a:t>
            </a:r>
          </a:p>
        </p:txBody>
      </p:sp>
      <p:sp>
        <p:nvSpPr>
          <p:cNvPr id="1075" name="角丸四角形 7"/>
          <p:cNvSpPr>
            <a:spLocks noGrp="1"/>
          </p:cNvSpPr>
          <p:nvPr/>
        </p:nvSpPr>
        <p:spPr>
          <a:xfrm>
            <a:off x="361949" y="4226112"/>
            <a:ext cx="993775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１日目</a:t>
            </a:r>
          </a:p>
        </p:txBody>
      </p:sp>
      <p:sp>
        <p:nvSpPr>
          <p:cNvPr id="1076" name="角丸四角形 11"/>
          <p:cNvSpPr>
            <a:spLocks noGrp="1"/>
          </p:cNvSpPr>
          <p:nvPr/>
        </p:nvSpPr>
        <p:spPr>
          <a:xfrm>
            <a:off x="361950" y="6315075"/>
            <a:ext cx="993774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５日目</a:t>
            </a:r>
          </a:p>
        </p:txBody>
      </p:sp>
      <p:sp>
        <p:nvSpPr>
          <p:cNvPr id="1077" name="角丸四角形 15"/>
          <p:cNvSpPr>
            <a:spLocks noGrp="1"/>
          </p:cNvSpPr>
          <p:nvPr/>
        </p:nvSpPr>
        <p:spPr>
          <a:xfrm>
            <a:off x="361950" y="5788025"/>
            <a:ext cx="993774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４日目</a:t>
            </a:r>
          </a:p>
        </p:txBody>
      </p:sp>
      <p:sp>
        <p:nvSpPr>
          <p:cNvPr id="1078" name="角丸四角形 19"/>
          <p:cNvSpPr>
            <a:spLocks noGrp="1"/>
          </p:cNvSpPr>
          <p:nvPr/>
        </p:nvSpPr>
        <p:spPr>
          <a:xfrm>
            <a:off x="361950" y="5276850"/>
            <a:ext cx="993774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３日目</a:t>
            </a:r>
          </a:p>
        </p:txBody>
      </p:sp>
      <p:pic>
        <p:nvPicPr>
          <p:cNvPr id="1079" name="図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78"/>
            <a:ext cx="6073379" cy="4041101"/>
          </a:xfrm>
          <a:prstGeom prst="rect">
            <a:avLst/>
          </a:prstGeom>
        </p:spPr>
      </p:pic>
      <p:pic>
        <p:nvPicPr>
          <p:cNvPr id="1080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379" y="3422985"/>
            <a:ext cx="6118621" cy="3435015"/>
          </a:xfrm>
          <a:prstGeom prst="rect">
            <a:avLst/>
          </a:prstGeom>
        </p:spPr>
      </p:pic>
      <p:sp>
        <p:nvSpPr>
          <p:cNvPr id="1081" name="正方形/長方形 26"/>
          <p:cNvSpPr>
            <a:spLocks noGrp="1"/>
          </p:cNvSpPr>
          <p:nvPr/>
        </p:nvSpPr>
        <p:spPr>
          <a:xfrm>
            <a:off x="6194150" y="59009"/>
            <a:ext cx="59817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950" b="1">
                <a:solidFill>
                  <a:srgbClr val="B98535"/>
                </a:solidFill>
              </a:defRPr>
            </a:pPr>
            <a:r>
              <a:rPr sz="2700" b="1" dirty="0" err="1">
                <a:solidFill>
                  <a:srgbClr val="B98535"/>
                </a:solidFill>
              </a:rPr>
              <a:t>在同一趟旅程中，同時感受殘雪山景與櫻花</a:t>
            </a:r>
            <a:r>
              <a:rPr sz="2700" b="1" dirty="0">
                <a:solidFill>
                  <a:srgbClr val="B98535"/>
                </a:solidFill>
              </a:rPr>
              <a:t>。</a:t>
            </a:r>
          </a:p>
        </p:txBody>
      </p:sp>
      <p:sp>
        <p:nvSpPr>
          <p:cNvPr id="1082" name="正方形/長方形 35"/>
          <p:cNvSpPr>
            <a:spLocks noGrp="1"/>
          </p:cNvSpPr>
          <p:nvPr/>
        </p:nvSpPr>
        <p:spPr>
          <a:xfrm>
            <a:off x="6194150" y="992112"/>
            <a:ext cx="942975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350" b="0">
                <a:solidFill>
                  <a:srgbClr val="68746F"/>
                </a:solidFill>
              </a:defRPr>
            </a:pPr>
            <a:r>
              <a:rPr sz="1600" b="0" dirty="0" err="1">
                <a:solidFill>
                  <a:srgbClr val="68746F"/>
                </a:solidFill>
              </a:rPr>
              <a:t>參考季節</a:t>
            </a:r>
            <a:r>
              <a:rPr sz="1600" b="0" dirty="0">
                <a:solidFill>
                  <a:srgbClr val="68746F"/>
                </a:solidFill>
              </a:rPr>
              <a:t>: 4月中旬至下旬。雪況與花況每年不同。</a:t>
            </a:r>
          </a:p>
        </p:txBody>
      </p:sp>
      <p:sp>
        <p:nvSpPr>
          <p:cNvPr id="1083" name="正方形/長方形 39"/>
          <p:cNvSpPr>
            <a:spLocks noGrp="1"/>
          </p:cNvSpPr>
          <p:nvPr/>
        </p:nvSpPr>
        <p:spPr>
          <a:xfrm>
            <a:off x="1452265" y="4251113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台灣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仙台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岳溫泉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84" name="正方形/長方形 40"/>
          <p:cNvSpPr>
            <a:spLocks noGrp="1"/>
          </p:cNvSpPr>
          <p:nvPr/>
        </p:nvSpPr>
        <p:spPr>
          <a:xfrm>
            <a:off x="1452265" y="4749271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賞櫻散步、地方文化、溫泉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85" name="正方形/長方形 41"/>
          <p:cNvSpPr>
            <a:spLocks noGrp="1"/>
          </p:cNvSpPr>
          <p:nvPr/>
        </p:nvSpPr>
        <p:spPr>
          <a:xfrm>
            <a:off x="1452265" y="5317794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殘雪健行、雪鞋體驗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86" name="正方形/長方形 42"/>
          <p:cNvSpPr>
            <a:spLocks noGrp="1"/>
          </p:cNvSpPr>
          <p:nvPr/>
        </p:nvSpPr>
        <p:spPr>
          <a:xfrm>
            <a:off x="1452265" y="5854700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安達太良區域、地酒與在地料理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87" name="正方形/長方形 43"/>
          <p:cNvSpPr>
            <a:spLocks noGrp="1"/>
          </p:cNvSpPr>
          <p:nvPr/>
        </p:nvSpPr>
        <p:spPr>
          <a:xfrm>
            <a:off x="1452265" y="6335490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岳溫泉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仙台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台灣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088" name="正方形/長方形 96"/>
          <p:cNvSpPr>
            <a:spLocks noGrp="1"/>
          </p:cNvSpPr>
          <p:nvPr/>
        </p:nvSpPr>
        <p:spPr>
          <a:xfrm>
            <a:off x="4717291" y="3871629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tx1"/>
                </a:solidFill>
              </a:rPr>
              <a:t>照片提供　歩く東北研究所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89" name="正方形/長方形 102"/>
          <p:cNvSpPr>
            <a:spLocks noGrp="1"/>
          </p:cNvSpPr>
          <p:nvPr/>
        </p:nvSpPr>
        <p:spPr>
          <a:xfrm>
            <a:off x="10766045" y="6677025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tx1"/>
                </a:solidFill>
              </a:rPr>
              <a:t>照片提供　二本松市役所</a:t>
            </a: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1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E9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正方形/長方形 11"/>
          <p:cNvSpPr>
            <a:spLocks noGrp="1"/>
          </p:cNvSpPr>
          <p:nvPr/>
        </p:nvSpPr>
        <p:spPr>
          <a:xfrm>
            <a:off x="6235699" y="642242"/>
            <a:ext cx="5249939" cy="20087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>
              <a:defRPr sz="1200" b="1">
                <a:solidFill>
                  <a:srgbClr val="26322F"/>
                </a:solidFill>
              </a:defRPr>
            </a:pPr>
            <a:r>
              <a:rPr lang="ja-JP" altLang="en-US" sz="1600" dirty="0">
                <a:solidFill>
                  <a:srgbClr val="26322F"/>
                </a:solidFill>
              </a:rPr>
              <a:t>・</a:t>
            </a:r>
            <a:r>
              <a:rPr lang="ja-JP" altLang="en-US" sz="1600" dirty="0">
                <a:solidFill>
                  <a:srgbClr val="68746F"/>
                </a:solidFill>
              </a:rPr>
              <a:t>盆栽步道</a:t>
            </a:r>
            <a:endParaRPr lang="en-US" altLang="ja-JP" sz="1600" dirty="0">
              <a:solidFill>
                <a:srgbClr val="68746F"/>
              </a:solidFill>
            </a:endParaRPr>
          </a:p>
          <a:p>
            <a:pPr>
              <a:defRPr sz="1200" b="1">
                <a:solidFill>
                  <a:srgbClr val="26322F"/>
                </a:solidFill>
              </a:defRPr>
            </a:pPr>
            <a:endParaRPr lang="en-US" altLang="ja-JP" sz="1600" dirty="0">
              <a:solidFill>
                <a:srgbClr val="26322F"/>
              </a:solidFill>
            </a:endParaRPr>
          </a:p>
          <a:p>
            <a:pPr algn="l">
              <a:defRPr sz="1200" b="1">
                <a:solidFill>
                  <a:srgbClr val="26322F"/>
                </a:solidFill>
              </a:defRPr>
            </a:pPr>
            <a:r>
              <a:rPr lang="ja-JP" altLang="en-US" sz="1600" dirty="0">
                <a:solidFill>
                  <a:srgbClr val="26322F"/>
                </a:solidFill>
              </a:rPr>
              <a:t>・</a:t>
            </a:r>
            <a:r>
              <a:rPr lang="ja-JP" altLang="en-US" sz="1600" dirty="0">
                <a:solidFill>
                  <a:srgbClr val="68746F"/>
                </a:solidFill>
              </a:rPr>
              <a:t>火山步道</a:t>
            </a:r>
            <a:endParaRPr lang="en-US" sz="1600" dirty="0">
              <a:solidFill>
                <a:srgbClr val="26322F"/>
              </a:solidFill>
            </a:endParaRP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lang="en-US" sz="1600" dirty="0">
              <a:solidFill>
                <a:srgbClr val="26322F"/>
              </a:solidFill>
            </a:endParaRPr>
          </a:p>
          <a:p>
            <a:pPr>
              <a:defRPr sz="1200" b="1">
                <a:solidFill>
                  <a:srgbClr val="26322F"/>
                </a:solidFill>
              </a:defRPr>
            </a:pPr>
            <a:r>
              <a:rPr lang="ja-JP" altLang="en-US" sz="1600" dirty="0">
                <a:solidFill>
                  <a:srgbClr val="26322F"/>
                </a:solidFill>
              </a:rPr>
              <a:t>・</a:t>
            </a:r>
            <a:r>
              <a:rPr lang="ja-JP" altLang="en-US" sz="1600" dirty="0">
                <a:solidFill>
                  <a:srgbClr val="68746F"/>
                </a:solidFill>
              </a:rPr>
              <a:t>湖畔步道</a:t>
            </a:r>
            <a:endParaRPr lang="en-US" sz="1600" dirty="0">
              <a:solidFill>
                <a:srgbClr val="26322F"/>
              </a:solidFill>
            </a:endParaRPr>
          </a:p>
        </p:txBody>
      </p:sp>
      <p:sp>
        <p:nvSpPr>
          <p:cNvPr id="1096" name="角丸四角形 3"/>
          <p:cNvSpPr>
            <a:spLocks noGrp="1"/>
          </p:cNvSpPr>
          <p:nvPr/>
        </p:nvSpPr>
        <p:spPr>
          <a:xfrm>
            <a:off x="361950" y="4749800"/>
            <a:ext cx="996202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２日目</a:t>
            </a:r>
          </a:p>
        </p:txBody>
      </p:sp>
      <p:sp>
        <p:nvSpPr>
          <p:cNvPr id="1097" name="角丸四角形 7"/>
          <p:cNvSpPr>
            <a:spLocks noGrp="1"/>
          </p:cNvSpPr>
          <p:nvPr/>
        </p:nvSpPr>
        <p:spPr>
          <a:xfrm>
            <a:off x="361949" y="4226112"/>
            <a:ext cx="996203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１日目</a:t>
            </a:r>
          </a:p>
        </p:txBody>
      </p:sp>
      <p:sp>
        <p:nvSpPr>
          <p:cNvPr id="1098" name="角丸四角形 11"/>
          <p:cNvSpPr>
            <a:spLocks noGrp="1"/>
          </p:cNvSpPr>
          <p:nvPr/>
        </p:nvSpPr>
        <p:spPr>
          <a:xfrm>
            <a:off x="361950" y="6315075"/>
            <a:ext cx="996202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５日目</a:t>
            </a:r>
          </a:p>
        </p:txBody>
      </p:sp>
      <p:sp>
        <p:nvSpPr>
          <p:cNvPr id="1099" name="角丸四角形 15"/>
          <p:cNvSpPr>
            <a:spLocks noGrp="1"/>
          </p:cNvSpPr>
          <p:nvPr/>
        </p:nvSpPr>
        <p:spPr>
          <a:xfrm>
            <a:off x="361950" y="5788025"/>
            <a:ext cx="996202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４日目</a:t>
            </a:r>
          </a:p>
        </p:txBody>
      </p:sp>
      <p:sp>
        <p:nvSpPr>
          <p:cNvPr id="1100" name="角丸四角形 19"/>
          <p:cNvSpPr>
            <a:spLocks noGrp="1"/>
          </p:cNvSpPr>
          <p:nvPr/>
        </p:nvSpPr>
        <p:spPr>
          <a:xfrm>
            <a:off x="361950" y="5276850"/>
            <a:ext cx="996202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３日目</a:t>
            </a:r>
          </a:p>
        </p:txBody>
      </p:sp>
      <p:sp>
        <p:nvSpPr>
          <p:cNvPr id="1101" name="正方形/長方形 35"/>
          <p:cNvSpPr>
            <a:spLocks noGrp="1"/>
          </p:cNvSpPr>
          <p:nvPr/>
        </p:nvSpPr>
        <p:spPr>
          <a:xfrm>
            <a:off x="1454150" y="4270315"/>
            <a:ext cx="42862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台灣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仙台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岳溫泉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02" name="正方形/長方形 36"/>
          <p:cNvSpPr>
            <a:spLocks noGrp="1"/>
          </p:cNvSpPr>
          <p:nvPr/>
        </p:nvSpPr>
        <p:spPr>
          <a:xfrm>
            <a:off x="1454150" y="4749800"/>
            <a:ext cx="42862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吾妻區域、盆栽步道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03" name="正方形/長方形 37"/>
          <p:cNvSpPr>
            <a:spLocks noGrp="1"/>
          </p:cNvSpPr>
          <p:nvPr/>
        </p:nvSpPr>
        <p:spPr>
          <a:xfrm>
            <a:off x="1454150" y="5276850"/>
            <a:ext cx="42862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二本松文化、裏磐梯、五色沼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04" name="正方形/長方形 38"/>
          <p:cNvSpPr>
            <a:spLocks noGrp="1"/>
          </p:cNvSpPr>
          <p:nvPr/>
        </p:nvSpPr>
        <p:spPr>
          <a:xfrm>
            <a:off x="1454150" y="5825915"/>
            <a:ext cx="42862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安達太良山、火山步道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05" name="正方形/長方形 40"/>
          <p:cNvSpPr>
            <a:spLocks noGrp="1"/>
          </p:cNvSpPr>
          <p:nvPr/>
        </p:nvSpPr>
        <p:spPr>
          <a:xfrm>
            <a:off x="1454150" y="6374980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岳溫泉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仙台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台灣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06" name="正方形/長方形 41"/>
          <p:cNvSpPr>
            <a:spLocks noGrp="1"/>
          </p:cNvSpPr>
          <p:nvPr/>
        </p:nvSpPr>
        <p:spPr>
          <a:xfrm>
            <a:off x="6235699" y="71127"/>
            <a:ext cx="5517029" cy="4699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950" b="1">
                <a:solidFill>
                  <a:srgbClr val="B98535"/>
                </a:solidFill>
              </a:defRPr>
            </a:pPr>
            <a:r>
              <a:rPr sz="2700" b="1" dirty="0" err="1">
                <a:solidFill>
                  <a:srgbClr val="B98535"/>
                </a:solidFill>
              </a:rPr>
              <a:t>融雪之後，福島的森林開始甦醒</a:t>
            </a:r>
            <a:r>
              <a:rPr sz="2700" b="1" dirty="0">
                <a:solidFill>
                  <a:srgbClr val="B98535"/>
                </a:solidFill>
              </a:rPr>
              <a:t>。</a:t>
            </a:r>
          </a:p>
        </p:txBody>
      </p:sp>
      <p:pic>
        <p:nvPicPr>
          <p:cNvPr id="1107" name="図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7937" y="2735031"/>
            <a:ext cx="3096276" cy="4140104"/>
          </a:xfrm>
          <a:prstGeom prst="rect">
            <a:avLst/>
          </a:prstGeom>
        </p:spPr>
      </p:pic>
      <p:pic>
        <p:nvPicPr>
          <p:cNvPr id="1108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99394" y="3248261"/>
            <a:ext cx="4105835" cy="3079376"/>
          </a:xfrm>
          <a:prstGeom prst="rect">
            <a:avLst/>
          </a:prstGeom>
        </p:spPr>
      </p:pic>
      <p:pic>
        <p:nvPicPr>
          <p:cNvPr id="1109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7"/>
            <a:ext cx="6096000" cy="4116783"/>
          </a:xfrm>
          <a:prstGeom prst="rect">
            <a:avLst/>
          </a:prstGeom>
        </p:spPr>
      </p:pic>
      <p:sp>
        <p:nvSpPr>
          <p:cNvPr id="1110" name="正方形/長方形 97"/>
          <p:cNvSpPr>
            <a:spLocks noGrp="1"/>
          </p:cNvSpPr>
          <p:nvPr/>
        </p:nvSpPr>
        <p:spPr>
          <a:xfrm>
            <a:off x="4384312" y="3949640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bg1"/>
                </a:solidFill>
              </a:rPr>
              <a:t>照片提供　歩く東北研究所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11" name="正方形/長方形 98"/>
          <p:cNvSpPr>
            <a:spLocks noGrp="1"/>
          </p:cNvSpPr>
          <p:nvPr/>
        </p:nvSpPr>
        <p:spPr>
          <a:xfrm>
            <a:off x="10807594" y="6669101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bg1"/>
                </a:solidFill>
              </a:rPr>
              <a:t>照片提供　歩く東北研究所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12" name="正方形/長方形 99"/>
          <p:cNvSpPr>
            <a:spLocks noGrp="1"/>
          </p:cNvSpPr>
          <p:nvPr/>
        </p:nvSpPr>
        <p:spPr>
          <a:xfrm>
            <a:off x="7638125" y="6669101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bg1"/>
                </a:solidFill>
              </a:rPr>
              <a:t>照片提供　歩く東北研究所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正方形/長方形 2"/>
          <p:cNvSpPr>
            <a:spLocks noGrp="1"/>
          </p:cNvSpPr>
          <p:nvPr/>
        </p:nvSpPr>
        <p:spPr>
          <a:xfrm>
            <a:off x="6096000" y="68426"/>
            <a:ext cx="9906000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950" b="1">
                <a:solidFill>
                  <a:srgbClr val="B98535"/>
                </a:solidFill>
              </a:defRPr>
            </a:pPr>
            <a:r>
              <a:rPr sz="2700" b="1" dirty="0" err="1">
                <a:solidFill>
                  <a:srgbClr val="B98535"/>
                </a:solidFill>
              </a:rPr>
              <a:t>秋天不只是紅葉，也是祭典與豐收</a:t>
            </a:r>
            <a:endParaRPr lang="en-US" sz="2700" b="1" dirty="0">
              <a:solidFill>
                <a:srgbClr val="B98535"/>
              </a:solidFill>
            </a:endParaRPr>
          </a:p>
          <a:p>
            <a:pPr algn="l">
              <a:defRPr sz="1950" b="1">
                <a:solidFill>
                  <a:srgbClr val="B98535"/>
                </a:solidFill>
              </a:defRPr>
            </a:pPr>
            <a:r>
              <a:rPr sz="2700" b="1" dirty="0" err="1">
                <a:solidFill>
                  <a:srgbClr val="B98535"/>
                </a:solidFill>
              </a:rPr>
              <a:t>的季節</a:t>
            </a:r>
            <a:r>
              <a:rPr sz="2700" b="1" dirty="0">
                <a:solidFill>
                  <a:srgbClr val="B98535"/>
                </a:solidFill>
              </a:rPr>
              <a:t>。</a:t>
            </a:r>
          </a:p>
        </p:txBody>
      </p:sp>
      <p:sp>
        <p:nvSpPr>
          <p:cNvPr id="1119" name="正方形/長方形 4"/>
          <p:cNvSpPr>
            <a:spLocks noGrp="1"/>
          </p:cNvSpPr>
          <p:nvPr/>
        </p:nvSpPr>
        <p:spPr>
          <a:xfrm>
            <a:off x="6302393" y="957895"/>
            <a:ext cx="5040097" cy="37217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350" b="0">
                <a:solidFill>
                  <a:srgbClr val="68746F"/>
                </a:solidFill>
              </a:defRPr>
            </a:pPr>
            <a:r>
              <a:rPr sz="1600" b="0" dirty="0" err="1">
                <a:solidFill>
                  <a:srgbClr val="68746F"/>
                </a:solidFill>
              </a:rPr>
              <a:t>參考季節</a:t>
            </a:r>
            <a:r>
              <a:rPr sz="1600" b="0" dirty="0">
                <a:solidFill>
                  <a:srgbClr val="68746F"/>
                </a:solidFill>
              </a:rPr>
              <a:t>: 9月下旬至10月下旬。紅葉狀況每年不同。</a:t>
            </a:r>
          </a:p>
        </p:txBody>
      </p:sp>
      <p:sp>
        <p:nvSpPr>
          <p:cNvPr id="1120" name="正方形/長方形 11"/>
          <p:cNvSpPr>
            <a:spLocks noGrp="1"/>
          </p:cNvSpPr>
          <p:nvPr/>
        </p:nvSpPr>
        <p:spPr>
          <a:xfrm>
            <a:off x="6197473" y="1374789"/>
            <a:ext cx="5249939" cy="113776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>
              <a:defRPr sz="1200" b="1">
                <a:solidFill>
                  <a:srgbClr val="26322F"/>
                </a:solidFill>
              </a:defRPr>
            </a:pPr>
            <a:r>
              <a:rPr lang="ja-JP" altLang="en-US" sz="1600" b="1" dirty="0">
                <a:solidFill>
                  <a:srgbClr val="26322F"/>
                </a:solidFill>
              </a:rPr>
              <a:t>・一切経山・魔女之瞳</a:t>
            </a: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lang="en-US" altLang="ja-JP" sz="1600" b="1" dirty="0">
              <a:solidFill>
                <a:srgbClr val="26322F"/>
              </a:solidFill>
            </a:endParaRPr>
          </a:p>
          <a:p>
            <a:pPr algn="l">
              <a:defRPr sz="1200" b="1">
                <a:solidFill>
                  <a:srgbClr val="26322F"/>
                </a:solidFill>
              </a:defRPr>
            </a:pPr>
            <a:r>
              <a:rPr lang="ja-JP" altLang="en-US" sz="1600" b="1" dirty="0">
                <a:solidFill>
                  <a:srgbClr val="26322F"/>
                </a:solidFill>
              </a:rPr>
              <a:t>・</a:t>
            </a:r>
            <a:r>
              <a:rPr sz="1600" b="1" dirty="0" err="1">
                <a:solidFill>
                  <a:srgbClr val="26322F"/>
                </a:solidFill>
              </a:rPr>
              <a:t>裏磐梯・五色沼・安達太良山</a:t>
            </a:r>
            <a:endParaRPr lang="en-US" sz="1600" b="1" dirty="0">
              <a:solidFill>
                <a:srgbClr val="26322F"/>
              </a:solidFill>
            </a:endParaRP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lang="en-US" sz="1600" b="1" dirty="0">
              <a:solidFill>
                <a:srgbClr val="26322F"/>
              </a:solidFill>
            </a:endParaRPr>
          </a:p>
          <a:p>
            <a:pPr>
              <a:defRPr sz="1200" b="1">
                <a:solidFill>
                  <a:srgbClr val="26322F"/>
                </a:solidFill>
              </a:defRPr>
            </a:pPr>
            <a:r>
              <a:rPr lang="ja-JP" altLang="en-US" sz="1600" b="1" dirty="0">
                <a:solidFill>
                  <a:srgbClr val="26322F"/>
                </a:solidFill>
              </a:rPr>
              <a:t>・二本松提灯祭・果物・温泉</a:t>
            </a: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lang="en-US" sz="1600" b="1" dirty="0">
              <a:solidFill>
                <a:srgbClr val="26322F"/>
              </a:solidFill>
            </a:endParaRPr>
          </a:p>
          <a:p>
            <a:pPr algn="l">
              <a:defRPr sz="1200" b="1">
                <a:solidFill>
                  <a:srgbClr val="26322F"/>
                </a:solidFill>
              </a:defRPr>
            </a:pPr>
            <a:endParaRPr sz="1600" b="1" dirty="0">
              <a:solidFill>
                <a:srgbClr val="26322F"/>
              </a:solidFill>
            </a:endParaRPr>
          </a:p>
        </p:txBody>
      </p:sp>
      <p:sp>
        <p:nvSpPr>
          <p:cNvPr id="1121" name="正方形/長方形 14"/>
          <p:cNvSpPr>
            <a:spLocks noGrp="1"/>
          </p:cNvSpPr>
          <p:nvPr/>
        </p:nvSpPr>
        <p:spPr>
          <a:xfrm>
            <a:off x="8030894" y="1225647"/>
            <a:ext cx="24765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00" b="1">
                <a:solidFill>
                  <a:srgbClr val="26322F"/>
                </a:solidFill>
              </a:defRPr>
            </a:pPr>
            <a:endParaRPr sz="1200" b="1" dirty="0">
              <a:solidFill>
                <a:srgbClr val="26322F"/>
              </a:solidFill>
            </a:endParaRPr>
          </a:p>
        </p:txBody>
      </p:sp>
      <p:pic>
        <p:nvPicPr>
          <p:cNvPr id="1122" name="図 22" descr="山の中の道&#10;&#10;AI 生成コンテンツは誤りを含む可能性がありま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3112"/>
            <a:ext cx="6096000" cy="4287187"/>
          </a:xfrm>
          <a:prstGeom prst="rect">
            <a:avLst/>
          </a:prstGeom>
        </p:spPr>
      </p:pic>
      <p:pic>
        <p:nvPicPr>
          <p:cNvPr id="1123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02604"/>
            <a:ext cx="6096001" cy="4064375"/>
          </a:xfrm>
          <a:prstGeom prst="rect">
            <a:avLst/>
          </a:prstGeom>
        </p:spPr>
      </p:pic>
      <p:sp>
        <p:nvSpPr>
          <p:cNvPr id="1124" name="角丸四角形 3"/>
          <p:cNvSpPr>
            <a:spLocks noGrp="1"/>
          </p:cNvSpPr>
          <p:nvPr/>
        </p:nvSpPr>
        <p:spPr>
          <a:xfrm>
            <a:off x="361949" y="4749800"/>
            <a:ext cx="974481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２日目</a:t>
            </a:r>
          </a:p>
        </p:txBody>
      </p:sp>
      <p:sp>
        <p:nvSpPr>
          <p:cNvPr id="1125" name="角丸四角形 7"/>
          <p:cNvSpPr>
            <a:spLocks noGrp="1"/>
          </p:cNvSpPr>
          <p:nvPr/>
        </p:nvSpPr>
        <p:spPr>
          <a:xfrm>
            <a:off x="361950" y="4226112"/>
            <a:ext cx="974480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pPr algn="ctr"/>
            <a:r>
              <a:rPr lang="ja-JP" altLang="en-US" dirty="0"/>
              <a:t>１日目</a:t>
            </a:r>
          </a:p>
        </p:txBody>
      </p:sp>
      <p:sp>
        <p:nvSpPr>
          <p:cNvPr id="1126" name="正方形/長方形 28"/>
          <p:cNvSpPr>
            <a:spLocks noGrp="1"/>
          </p:cNvSpPr>
          <p:nvPr/>
        </p:nvSpPr>
        <p:spPr>
          <a:xfrm>
            <a:off x="1355725" y="4810019"/>
            <a:ext cx="58102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400" b="1" dirty="0" err="1">
                <a:solidFill>
                  <a:srgbClr val="68746F"/>
                </a:solidFill>
              </a:rPr>
              <a:t>一切經山、魔女之瞳、</a:t>
            </a:r>
            <a:r>
              <a:rPr sz="1600" b="1" dirty="0" err="1">
                <a:solidFill>
                  <a:srgbClr val="68746F"/>
                </a:solidFill>
              </a:rPr>
              <a:t>岳溫泉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27" name="角丸四角形 11"/>
          <p:cNvSpPr>
            <a:spLocks noGrp="1"/>
          </p:cNvSpPr>
          <p:nvPr/>
        </p:nvSpPr>
        <p:spPr>
          <a:xfrm>
            <a:off x="361950" y="6315075"/>
            <a:ext cx="974480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５日目</a:t>
            </a:r>
          </a:p>
        </p:txBody>
      </p:sp>
      <p:sp>
        <p:nvSpPr>
          <p:cNvPr id="1128" name="正方形/長方形 30"/>
          <p:cNvSpPr>
            <a:spLocks noGrp="1"/>
          </p:cNvSpPr>
          <p:nvPr/>
        </p:nvSpPr>
        <p:spPr>
          <a:xfrm>
            <a:off x="1355725" y="5335021"/>
            <a:ext cx="581025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裏磐梯、五色沼、二本松提燈祭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29" name="角丸四角形 15"/>
          <p:cNvSpPr>
            <a:spLocks noGrp="1"/>
          </p:cNvSpPr>
          <p:nvPr/>
        </p:nvSpPr>
        <p:spPr>
          <a:xfrm>
            <a:off x="361950" y="5788025"/>
            <a:ext cx="974480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４日目</a:t>
            </a:r>
          </a:p>
        </p:txBody>
      </p:sp>
      <p:sp>
        <p:nvSpPr>
          <p:cNvPr id="1130" name="正方形/長方形 32"/>
          <p:cNvSpPr>
            <a:spLocks noGrp="1"/>
          </p:cNvSpPr>
          <p:nvPr/>
        </p:nvSpPr>
        <p:spPr>
          <a:xfrm>
            <a:off x="1355725" y="5848860"/>
            <a:ext cx="17208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400" b="1" dirty="0" err="1">
                <a:solidFill>
                  <a:srgbClr val="68746F"/>
                </a:solidFill>
              </a:rPr>
              <a:t>安達太良山、溫泉</a:t>
            </a:r>
            <a:endParaRPr sz="1400" b="1" dirty="0">
              <a:solidFill>
                <a:srgbClr val="68746F"/>
              </a:solidFill>
            </a:endParaRPr>
          </a:p>
        </p:txBody>
      </p:sp>
      <p:sp>
        <p:nvSpPr>
          <p:cNvPr id="1131" name="角丸四角形 19"/>
          <p:cNvSpPr>
            <a:spLocks noGrp="1"/>
          </p:cNvSpPr>
          <p:nvPr/>
        </p:nvSpPr>
        <p:spPr>
          <a:xfrm>
            <a:off x="361949" y="5276850"/>
            <a:ext cx="974481" cy="361950"/>
          </a:xfrm>
          <a:prstGeom prst="roundRect">
            <a:avLst>
              <a:gd name="adj" fmla="val 26316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</a:ln>
        </p:spPr>
        <p:txBody>
          <a:bodyPr/>
          <a:lstStyle/>
          <a:p>
            <a:r>
              <a:rPr lang="ja-JP" altLang="en-US" dirty="0"/>
              <a:t>３日目</a:t>
            </a:r>
          </a:p>
        </p:txBody>
      </p:sp>
      <p:sp>
        <p:nvSpPr>
          <p:cNvPr id="1132" name="正方形/長方形 19"/>
          <p:cNvSpPr>
            <a:spLocks noGrp="1"/>
          </p:cNvSpPr>
          <p:nvPr/>
        </p:nvSpPr>
        <p:spPr>
          <a:xfrm>
            <a:off x="1355725" y="4296180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台灣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仙台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岳溫泉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33" name="正方形/長方形 20"/>
          <p:cNvSpPr>
            <a:spLocks noGrp="1"/>
          </p:cNvSpPr>
          <p:nvPr/>
        </p:nvSpPr>
        <p:spPr>
          <a:xfrm>
            <a:off x="1355725" y="6374142"/>
            <a:ext cx="5334000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75" b="0">
                <a:solidFill>
                  <a:srgbClr val="68746F"/>
                </a:solidFill>
              </a:defRPr>
            </a:pPr>
            <a:r>
              <a:rPr sz="1600" b="1" dirty="0" err="1">
                <a:solidFill>
                  <a:srgbClr val="68746F"/>
                </a:solidFill>
              </a:rPr>
              <a:t>岳溫泉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仙台</a:t>
            </a:r>
            <a:r>
              <a:rPr sz="1600" b="1" dirty="0">
                <a:solidFill>
                  <a:srgbClr val="68746F"/>
                </a:solidFill>
              </a:rPr>
              <a:t> -&gt; </a:t>
            </a:r>
            <a:r>
              <a:rPr sz="1600" b="1" dirty="0" err="1">
                <a:solidFill>
                  <a:srgbClr val="68746F"/>
                </a:solidFill>
              </a:rPr>
              <a:t>台灣</a:t>
            </a:r>
            <a:endParaRPr sz="1600" b="1" dirty="0">
              <a:solidFill>
                <a:srgbClr val="68746F"/>
              </a:solidFill>
            </a:endParaRPr>
          </a:p>
        </p:txBody>
      </p:sp>
      <p:sp>
        <p:nvSpPr>
          <p:cNvPr id="1134" name="正方形/長方形 100"/>
          <p:cNvSpPr>
            <a:spLocks noGrp="1"/>
          </p:cNvSpPr>
          <p:nvPr/>
        </p:nvSpPr>
        <p:spPr>
          <a:xfrm>
            <a:off x="4739912" y="3892625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tx1"/>
                </a:solidFill>
              </a:rPr>
              <a:t>照片提供　二本松市役所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135" name="正方形/長方形 101"/>
          <p:cNvSpPr>
            <a:spLocks noGrp="1"/>
          </p:cNvSpPr>
          <p:nvPr/>
        </p:nvSpPr>
        <p:spPr>
          <a:xfrm>
            <a:off x="10835914" y="6677025"/>
            <a:ext cx="1356088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638" b="0">
                <a:solidFill>
                  <a:srgbClr val="68746F"/>
                </a:solidFill>
              </a:defRPr>
            </a:pPr>
            <a:r>
              <a:rPr sz="638" b="0">
                <a:solidFill>
                  <a:schemeClr val="bg1"/>
                </a:solidFill>
              </a:rPr>
              <a:t>照片提供　二本松市役所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2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テキスト ボックス 3"/>
          <p:cNvSpPr txBox="1"/>
          <p:nvPr/>
        </p:nvSpPr>
        <p:spPr>
          <a:xfrm>
            <a:off x="206341" y="507243"/>
            <a:ext cx="24339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b="1" dirty="0"/>
              <a:t>就此事的諮</a:t>
            </a:r>
            <a:r>
              <a:rPr lang="ja-JP" altLang="en-US" sz="2700" b="1" i="0" dirty="0">
                <a:solidFill>
                  <a:srgbClr val="1D1B1F"/>
                </a:solidFill>
                <a:effectLst/>
                <a:latin typeface="-apple-system"/>
              </a:rPr>
              <a:t>詢</a:t>
            </a:r>
            <a:endParaRPr kumimoji="1" lang="ja-JP" altLang="en-US" sz="2700" b="1" dirty="0"/>
          </a:p>
        </p:txBody>
      </p:sp>
      <p:sp>
        <p:nvSpPr>
          <p:cNvPr id="1142" name="テキスト ボックス 4"/>
          <p:cNvSpPr txBox="1"/>
          <p:nvPr/>
        </p:nvSpPr>
        <p:spPr>
          <a:xfrm>
            <a:off x="477448" y="1062409"/>
            <a:ext cx="7812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InOutbound</a:t>
            </a:r>
            <a:r>
              <a:rPr kumimoji="1" lang="en-US" altLang="ja-JP" dirty="0"/>
              <a:t> Tohoku Inc.</a:t>
            </a:r>
          </a:p>
          <a:p>
            <a:r>
              <a:rPr kumimoji="1" lang="en-US" altLang="ja-JP" dirty="0"/>
              <a:t>*Previous Name In-outbound Sendai Matsushima Inc. *</a:t>
            </a:r>
            <a:endParaRPr kumimoji="1" lang="ja-JP" altLang="en-US" dirty="0"/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Tohoku Local Secret Tours</a:t>
            </a:r>
            <a:r>
              <a:rPr kumimoji="1" lang="ja-JP" altLang="en-US" dirty="0"/>
              <a:t>）</a:t>
            </a:r>
          </a:p>
          <a:p>
            <a:r>
              <a:rPr kumimoji="1" lang="en-US" altLang="ja-JP" dirty="0"/>
              <a:t>E-mail</a:t>
            </a:r>
            <a:r>
              <a:rPr kumimoji="1" lang="ja-JP" altLang="en-US" dirty="0"/>
              <a:t>：</a:t>
            </a:r>
            <a:r>
              <a:rPr kumimoji="1" lang="en-US" altLang="ja-JP" dirty="0"/>
              <a:t>tours</a:t>
            </a:r>
            <a:r>
              <a:rPr kumimoji="1" lang="ja-JP" altLang="en-US" dirty="0"/>
              <a:t>＠</a:t>
            </a:r>
            <a:r>
              <a:rPr kumimoji="1" lang="en-US" altLang="ja-JP" dirty="0"/>
              <a:t>inoutbount.co.jp</a:t>
            </a:r>
            <a:endParaRPr kumimoji="1" lang="ja-JP" altLang="en-US" dirty="0"/>
          </a:p>
          <a:p>
            <a:r>
              <a:rPr kumimoji="1" lang="en-US" altLang="ja-JP" dirty="0"/>
              <a:t>https://www.tohoku-local-secret-tours.jp/</a:t>
            </a:r>
            <a:endParaRPr kumimoji="1" lang="ja-JP" altLang="en-US" dirty="0"/>
          </a:p>
        </p:txBody>
      </p:sp>
      <p:pic>
        <p:nvPicPr>
          <p:cNvPr id="1143" name="図 6" descr="山の上で魚を持っている男性&#10;&#10;中程度の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52532"/>
            <a:ext cx="3306548" cy="3455805"/>
          </a:xfrm>
          <a:prstGeom prst="rect">
            <a:avLst/>
          </a:prstGeom>
        </p:spPr>
      </p:pic>
      <p:sp>
        <p:nvSpPr>
          <p:cNvPr id="1144" name="テキスト ボックス 7"/>
          <p:cNvSpPr txBox="1"/>
          <p:nvPr/>
        </p:nvSpPr>
        <p:spPr>
          <a:xfrm>
            <a:off x="477449" y="4216168"/>
            <a:ext cx="11046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dirty="0" err="1"/>
              <a:t>Inoutbound</a:t>
            </a:r>
            <a:r>
              <a:rPr lang="en-US" altLang="ja-JP" dirty="0"/>
              <a:t> Tohoku </a:t>
            </a:r>
            <a:r>
              <a:rPr lang="ja-JP" altLang="en-US" dirty="0"/>
              <a:t>是一家位於日本宮城縣仙台市的東北地區旅行社，並在福島縣磐梯朝日國立公園區域設有辦公室。</a:t>
            </a:r>
          </a:p>
          <a:p>
            <a:pPr>
              <a:buNone/>
            </a:pPr>
            <a:r>
              <a:rPr lang="ja-JP" altLang="en-US" dirty="0"/>
              <a:t>我們與當地的地區</a:t>
            </a:r>
            <a:r>
              <a:rPr lang="en-US" altLang="ja-JP" dirty="0"/>
              <a:t>DMO</a:t>
            </a:r>
            <a:r>
              <a:rPr lang="ja-JP" altLang="en-US" dirty="0"/>
              <a:t>（目的地管理組織）及</a:t>
            </a:r>
            <a:r>
              <a:rPr lang="en-US" altLang="ja-JP" dirty="0"/>
              <a:t>DMC</a:t>
            </a:r>
            <a:r>
              <a:rPr lang="ja-JP" altLang="en-US" dirty="0"/>
              <a:t>（目的地管理公司）緊密合作，憑藉對當地深入的了解，並與優秀的在地導遊攜手合作。我們同時與日本政府機構如日本國家旅遊局（</a:t>
            </a:r>
            <a:r>
              <a:rPr lang="en-US" altLang="ja-JP" dirty="0"/>
              <a:t>JNTO</a:t>
            </a:r>
            <a:r>
              <a:rPr lang="ja-JP" altLang="en-US" dirty="0"/>
              <a:t>）、環境省、東北觀光推進機構等有良好連結，確保我們的行程具有高度可信度與周全規劃。</a:t>
            </a:r>
          </a:p>
          <a:p>
            <a:pPr>
              <a:buNone/>
            </a:pPr>
            <a:r>
              <a:rPr lang="ja-JP" altLang="en-US" dirty="0"/>
              <a:t>我們特別擅長設計結合日本北部國立公園的旅遊行程。</a:t>
            </a:r>
          </a:p>
          <a:p>
            <a:pPr>
              <a:buNone/>
            </a:pPr>
            <a:r>
              <a:rPr lang="ja-JP" altLang="en-US" dirty="0"/>
              <a:t>我們團隊中有可使用英語溝通的工作人員，也能提供經驗豐富的英語導遊陪同。</a:t>
            </a:r>
          </a:p>
          <a:p>
            <a:r>
              <a:rPr lang="ja-JP" altLang="en-US" dirty="0"/>
              <a:t>此外，我們也有擁有登山領隊資格及計程車駕照的工作人員，擅長依照需求客製化旅遊行程。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145" name="テキスト ボックス 8"/>
          <p:cNvSpPr txBox="1"/>
          <p:nvPr/>
        </p:nvSpPr>
        <p:spPr>
          <a:xfrm>
            <a:off x="206341" y="3708337"/>
            <a:ext cx="4222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b="1" dirty="0"/>
              <a:t>關於我們</a:t>
            </a:r>
          </a:p>
        </p:txBody>
      </p:sp>
      <p:sp>
        <p:nvSpPr>
          <p:cNvPr id="1146" name="テキスト ボックス 9"/>
          <p:cNvSpPr txBox="1"/>
          <p:nvPr/>
        </p:nvSpPr>
        <p:spPr>
          <a:xfrm>
            <a:off x="6723607" y="3244334"/>
            <a:ext cx="31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GOTO MITSUMASA</a:t>
            </a:r>
          </a:p>
        </p:txBody>
      </p:sp>
      <p:pic>
        <p:nvPicPr>
          <p:cNvPr id="1147" name="図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769" y="349220"/>
            <a:ext cx="2265000" cy="1045385"/>
          </a:xfrm>
          <a:prstGeom prst="rect">
            <a:avLst/>
          </a:prstGeom>
        </p:spPr>
      </p:pic>
      <p:pic>
        <p:nvPicPr>
          <p:cNvPr id="1148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452" y="1496703"/>
            <a:ext cx="2211634" cy="22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7343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  <a:tileRect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  <a:tileRect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401</TotalTime>
  <Words>385</Words>
  <Application>JUST Focus</Application>
  <Paragraphs>81</Paragraph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-apple-system</vt:lpstr>
      <vt:lpstr>Calibri</vt:lpstr>
      <vt:lpstr>ChatGPT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5.0.4</AppVersion>
  <PresentationFormat>ユーザー設定</PresentationFormat>
  <Slides>6</Slides>
  <Notes>5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NH040094</dc:creator>
  <cp:lastModifiedBy>NetPC567</cp:lastModifiedBy>
  <cp:lastPrinted>2026-07-08T05:30:45Z</cp:lastPrinted>
  <dcterms:modified xsi:type="dcterms:W3CDTF">2026-07-09T06:32:51Z</dcterms:modified>
  <cp:revision>26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